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38" r:id="rId3"/>
    <p:sldId id="443" r:id="rId4"/>
    <p:sldId id="450" r:id="rId5"/>
    <p:sldId id="452" r:id="rId6"/>
    <p:sldId id="441" r:id="rId7"/>
    <p:sldId id="445" r:id="rId8"/>
    <p:sldId id="449" r:id="rId9"/>
    <p:sldId id="451" r:id="rId1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800000"/>
    <a:srgbClr val="7F6E3D"/>
    <a:srgbClr val="808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23" autoAdjust="0"/>
    <p:restoredTop sz="94000" autoAdjust="0"/>
  </p:normalViewPr>
  <p:slideViewPr>
    <p:cSldViewPr>
      <p:cViewPr>
        <p:scale>
          <a:sx n="60" d="100"/>
          <a:sy n="60" d="100"/>
        </p:scale>
        <p:origin x="-116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856" y="-11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i-20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pivotSource>
    <c:name>[Pai-2007.xls]Bransjer!PivotTable1</c:name>
    <c:fmtId val="-1"/>
  </c:pivotSource>
  <c:chart>
    <c:autoTitleDeleted val="1"/>
    <c:pivotFmts>
      <c:pivotFmt>
        <c:idx val="0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</c:pivotFmt>
      <c:pivotFmt>
        <c:idx val="1"/>
        <c:spPr>
          <a:solidFill>
            <a:srgbClr val="FFC00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2"/>
        <c:spPr>
          <a:solidFill>
            <a:srgbClr val="993366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3"/>
        <c:spPr>
          <a:solidFill>
            <a:srgbClr val="00B0F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4"/>
        <c:spPr>
          <a:solidFill>
            <a:srgbClr val="FFC00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5"/>
        <c:spPr>
          <a:solidFill>
            <a:srgbClr val="C0000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6"/>
        <c:spPr>
          <a:solidFill>
            <a:schemeClr val="tx2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7"/>
        <c:spPr>
          <a:solidFill>
            <a:srgbClr val="00B05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8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</c:pivotFmt>
      <c:pivotFmt>
        <c:idx val="9"/>
        <c:spPr>
          <a:solidFill>
            <a:srgbClr val="FFC00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10"/>
        <c:spPr>
          <a:solidFill>
            <a:srgbClr val="993366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11"/>
        <c:spPr>
          <a:solidFill>
            <a:srgbClr val="00B0F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12"/>
        <c:spPr>
          <a:solidFill>
            <a:srgbClr val="FFC00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13"/>
        <c:spPr>
          <a:solidFill>
            <a:srgbClr val="C00000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14"/>
        <c:spPr>
          <a:solidFill>
            <a:schemeClr val="tx2"/>
          </a:solidFill>
          <a:ln w="12700">
            <a:solidFill>
              <a:srgbClr val="000000"/>
            </a:solidFill>
            <a:prstDash val="solid"/>
          </a:ln>
        </c:spPr>
      </c:pivotFmt>
      <c:pivotFmt>
        <c:idx val="15"/>
        <c:spPr>
          <a:solidFill>
            <a:srgbClr val="00B050"/>
          </a:solidFill>
          <a:ln w="12700">
            <a:solidFill>
              <a:srgbClr val="000000"/>
            </a:solidFill>
            <a:prstDash val="solid"/>
          </a:ln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Bransjer!$B$3:$B$4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FF"/>
              </a:solidFill>
              <a:prstDash val="solid"/>
            </a:ln>
          </c:spPr>
          <c:dPt>
            <c:idx val="0"/>
            <c:spPr>
              <a:solidFill>
                <a:srgbClr val="FFC000"/>
              </a:solidFill>
              <a:ln w="12700">
                <a:solidFill>
                  <a:srgbClr val="0000FF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FF"/>
                </a:solidFill>
                <a:prstDash val="solid"/>
              </a:ln>
            </c:spPr>
          </c:dPt>
          <c:dPt>
            <c:idx val="2"/>
            <c:spPr>
              <a:solidFill>
                <a:srgbClr val="00B0F0"/>
              </a:solidFill>
              <a:ln w="12700">
                <a:solidFill>
                  <a:srgbClr val="0000FF"/>
                </a:solidFill>
                <a:prstDash val="solid"/>
              </a:ln>
            </c:spPr>
          </c:dPt>
          <c:dPt>
            <c:idx val="3"/>
            <c:spPr>
              <a:solidFill>
                <a:srgbClr val="FFC000"/>
              </a:solidFill>
              <a:ln w="12700">
                <a:solidFill>
                  <a:srgbClr val="0000FF"/>
                </a:solidFill>
                <a:prstDash val="solid"/>
              </a:ln>
            </c:spPr>
          </c:dPt>
          <c:dPt>
            <c:idx val="4"/>
            <c:spPr>
              <a:solidFill>
                <a:srgbClr val="C00000"/>
              </a:solidFill>
              <a:ln w="12700">
                <a:solidFill>
                  <a:srgbClr val="0000FF"/>
                </a:solidFill>
                <a:prstDash val="solid"/>
              </a:ln>
            </c:spPr>
          </c:dPt>
          <c:dPt>
            <c:idx val="5"/>
            <c:spPr>
              <a:solidFill>
                <a:schemeClr val="accent2"/>
              </a:solidFill>
              <a:ln w="12700">
                <a:solidFill>
                  <a:srgbClr val="0000FF"/>
                </a:solidFill>
                <a:prstDash val="solid"/>
              </a:ln>
            </c:spPr>
          </c:dPt>
          <c:dPt>
            <c:idx val="6"/>
            <c:spPr>
              <a:solidFill>
                <a:srgbClr val="00B050"/>
              </a:solidFill>
              <a:ln w="12700">
                <a:solidFill>
                  <a:srgbClr val="0000FF"/>
                </a:solidFill>
                <a:prstDash val="solid"/>
              </a:ln>
            </c:spPr>
          </c:dPt>
          <c:cat>
            <c:strRef>
              <c:f>Bransjer!$A$5:$A$12</c:f>
              <c:strCache>
                <c:ptCount val="7"/>
                <c:pt idx="0">
                  <c:v>Bank</c:v>
                </c:pt>
                <c:pt idx="1">
                  <c:v>Diverse</c:v>
                </c:pt>
                <c:pt idx="2">
                  <c:v>Handel</c:v>
                </c:pt>
                <c:pt idx="3">
                  <c:v>Industri</c:v>
                </c:pt>
                <c:pt idx="4">
                  <c:v>Offentlig sektor</c:v>
                </c:pt>
                <c:pt idx="5">
                  <c:v>Transport</c:v>
                </c:pt>
                <c:pt idx="6">
                  <c:v>Telecom</c:v>
                </c:pt>
              </c:strCache>
            </c:strRef>
          </c:cat>
          <c:val>
            <c:numRef>
              <c:f>Bransjer!$B$5:$B$12</c:f>
              <c:numCache>
                <c:formatCode>General</c:formatCode>
                <c:ptCount val="7"/>
                <c:pt idx="0">
                  <c:v>159025</c:v>
                </c:pt>
                <c:pt idx="1">
                  <c:v>34063</c:v>
                </c:pt>
                <c:pt idx="2">
                  <c:v>2204265</c:v>
                </c:pt>
                <c:pt idx="3">
                  <c:v>4825015</c:v>
                </c:pt>
                <c:pt idx="4">
                  <c:v>28619642</c:v>
                </c:pt>
                <c:pt idx="5">
                  <c:v>20019825</c:v>
                </c:pt>
                <c:pt idx="6">
                  <c:v>25347038.5</c:v>
                </c:pt>
              </c:numCache>
            </c:numRef>
          </c:val>
        </c:ser>
        <c:firstSliceAng val="0"/>
        <c:holeSize val="50"/>
      </c:doughnutChart>
      <c:spPr>
        <a:noFill/>
        <a:ln w="12700">
          <a:noFill/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8168431617773062"/>
          <c:y val="6.0233707606789796E-2"/>
          <c:w val="0.31831568382227943"/>
          <c:h val="0.90013208846230675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lang="en-US" sz="1400"/>
          </a:pPr>
          <a:endParaRPr lang="nb-NO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C726E6-27C4-498E-BD75-0EE2F6083CD4}" type="datetimeFigureOut">
              <a:rPr lang="nb-NO"/>
              <a:pPr>
                <a:defRPr/>
              </a:pPr>
              <a:t>21.10.2009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45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45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76B5F0-2900-4CFF-B642-1453085811B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97306D-F116-4A3E-BC14-E5D268122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1AFBD-D6B2-4771-BAB6-510EA118294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3F2B7-932F-4E12-93BC-A9FE43363F5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19730-80D9-43D4-8373-A05A366A1317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306D-F116-4A3E-BC14-E5D2681228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01C6A-80BA-4855-AE7B-412AB37263D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98FDD-23E9-4B64-B21F-633B0B52C39A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AD14E-DFEA-4D10-A623-5723B6AF4CC3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EA4FB2-5448-4725-B990-9B4752E88266}" type="slidenum">
              <a:rPr lang="en-US" sz="1200"/>
              <a:pPr algn="r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306D-F116-4A3E-BC14-E5D2681228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89825" cy="7921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27088" y="1557338"/>
            <a:ext cx="7489825" cy="4103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KIT logo screen 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6143625"/>
            <a:ext cx="16859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89825" cy="7921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27088" y="1557338"/>
            <a:ext cx="3668712" cy="4103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3668713" cy="197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684588"/>
            <a:ext cx="3668713" cy="1976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89825" cy="7921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27088" y="1557338"/>
            <a:ext cx="3668712" cy="4103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668713" cy="4103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89825" cy="7921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668712" cy="41036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668713" cy="41036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89825" cy="7921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9" r:id="rId11"/>
    <p:sldLayoutId id="21474839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vantGarde B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5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14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1400">
          <a:solidFill>
            <a:schemeClr val="tx1"/>
          </a:solidFill>
          <a:latin typeface="Arial Narrow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1400">
          <a:solidFill>
            <a:schemeClr val="tx1"/>
          </a:solidFill>
          <a:latin typeface="Arial Narrow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1400">
          <a:solidFill>
            <a:schemeClr val="tx1"/>
          </a:solidFill>
          <a:latin typeface="Arial Narrow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14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KIT logo screen rg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00306"/>
            <a:ext cx="4786346" cy="14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357188" y="357188"/>
            <a:ext cx="74898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nb-NO" sz="2400" b="1" kern="0" dirty="0">
                <a:latin typeface="Arial" pitchFamily="34" charset="0"/>
                <a:ea typeface="+mj-ea"/>
                <a:cs typeface="Arial" pitchFamily="34" charset="0"/>
              </a:rPr>
              <a:t>Know </a:t>
            </a:r>
            <a:r>
              <a:rPr lang="nb-NO" sz="2400" b="1" kern="0" dirty="0" smtClean="0">
                <a:latin typeface="Arial" pitchFamily="34" charset="0"/>
                <a:ea typeface="+mj-ea"/>
                <a:cs typeface="Arial" pitchFamily="34" charset="0"/>
              </a:rPr>
              <a:t>IT</a:t>
            </a:r>
            <a:endParaRPr lang="nb-NO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500063" y="1500188"/>
            <a:ext cx="36086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/>
              <a:t>Etablert i 1990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 smtClean="0"/>
              <a:t>1300 </a:t>
            </a:r>
            <a:r>
              <a:rPr lang="nb-NO" dirty="0" smtClean="0"/>
              <a:t>konsulenter</a:t>
            </a:r>
            <a:endParaRPr lang="nb-NO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/>
              <a:t>Ca. </a:t>
            </a:r>
            <a:r>
              <a:rPr lang="nb-NO" dirty="0" smtClean="0"/>
              <a:t>1,1 </a:t>
            </a:r>
            <a:r>
              <a:rPr lang="nb-NO" dirty="0"/>
              <a:t>mrd. i omsetning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/>
              <a:t>Børsnotert (</a:t>
            </a:r>
            <a:r>
              <a:rPr lang="sv-SE" dirty="0"/>
              <a:t>OMX, Small Cap )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sv-SE" dirty="0"/>
              <a:t>Ønsker å vokse </a:t>
            </a:r>
            <a:r>
              <a:rPr lang="sv-SE" dirty="0" smtClean="0"/>
              <a:t>på </a:t>
            </a:r>
            <a:r>
              <a:rPr lang="sv-SE" b="1" dirty="0" smtClean="0"/>
              <a:t>Sørlandet</a:t>
            </a:r>
            <a:endParaRPr lang="sv-SE" b="1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sv-SE" dirty="0"/>
              <a:t>(Estland </a:t>
            </a:r>
            <a:r>
              <a:rPr lang="sv-SE" dirty="0" smtClean="0"/>
              <a:t>, Kina og USA)</a:t>
            </a:r>
            <a:endParaRPr lang="nb-NO" dirty="0"/>
          </a:p>
        </p:txBody>
      </p:sp>
      <p:pic>
        <p:nvPicPr>
          <p:cNvPr id="9" name="Bilde 8" descr="KITkartaDec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621"/>
            <a:ext cx="4357686" cy="57157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5" descr="C:\Users\beate\AppData\Local\Microsoft\Windows\Temporary Internet Files\Content.IE5\9IZJPDBN\MPj04221130000[1].jpg"/>
          <p:cNvPicPr>
            <a:picLocks noChangeAspect="1" noChangeArrowheads="1"/>
          </p:cNvPicPr>
          <p:nvPr/>
        </p:nvPicPr>
        <p:blipFill>
          <a:blip r:embed="rId3" cstate="print"/>
          <a:srcRect r="4194"/>
          <a:stretch>
            <a:fillRect/>
          </a:stretch>
        </p:blipFill>
        <p:spPr bwMode="auto">
          <a:xfrm>
            <a:off x="5929674" y="1"/>
            <a:ext cx="3214326" cy="31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9750" y="5373688"/>
            <a:ext cx="2160588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28625" y="1214438"/>
            <a:ext cx="289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 dirty="0"/>
              <a:t>VÅRE KONSULENTER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071938" y="3286125"/>
            <a:ext cx="487838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A50021"/>
              </a:buClr>
              <a:defRPr/>
            </a:pPr>
            <a:r>
              <a:rPr lang="nb-NO" sz="1600" u="sng" dirty="0"/>
              <a:t>LIVSLANG LÆRING</a:t>
            </a:r>
          </a:p>
          <a:p>
            <a:pPr marL="342900" indent="-342900">
              <a:buClr>
                <a:srgbClr val="A50021"/>
              </a:buClr>
              <a:defRPr/>
            </a:pPr>
            <a:endParaRPr lang="nb-NO" sz="1600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  <a:defRPr/>
            </a:pPr>
            <a:r>
              <a:rPr lang="nb-NO" sz="1600" dirty="0"/>
              <a:t>Organisert og pålagt fagarbeid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  <a:defRPr/>
            </a:pPr>
            <a:endParaRPr lang="nb-NO" sz="1600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  <a:defRPr/>
            </a:pPr>
            <a:r>
              <a:rPr lang="nb-NO" sz="1600" dirty="0"/>
              <a:t>Nær tilknytting til Norges forskningsmiljøer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  <a:defRPr/>
            </a:pPr>
            <a:endParaRPr lang="nb-NO" sz="1600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  <a:defRPr/>
            </a:pPr>
            <a:r>
              <a:rPr lang="nb-NO" sz="1600" dirty="0"/>
              <a:t>20 % av tiden benyttes til faglig utvikling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  <a:defRPr/>
            </a:pPr>
            <a:endParaRPr lang="nb-NO" sz="1600" dirty="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  <a:defRPr/>
            </a:pPr>
            <a:r>
              <a:rPr lang="sv-SE" sz="1600" dirty="0">
                <a:latin typeface="+mn-lt"/>
                <a:cs typeface="Arial" charset="0"/>
              </a:rPr>
              <a:t>Forventet faglig initiativ</a:t>
            </a: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714375" y="3643313"/>
            <a:ext cx="2428875" cy="3000375"/>
            <a:chOff x="468313" y="2428869"/>
            <a:chExt cx="2493817" cy="388974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468313" y="3730615"/>
              <a:ext cx="2160588" cy="1079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pic>
          <p:nvPicPr>
            <p:cNvPr id="22" name="Picture 11" descr="j042241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846185">
              <a:off x="584472" y="3335351"/>
              <a:ext cx="2357454" cy="15710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3" name="Picture 12" descr="AA021586_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154780">
              <a:off x="1103992" y="4604246"/>
              <a:ext cx="1714703" cy="1714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13" descr="j0427671 - Copy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415" y="2428869"/>
              <a:ext cx="1747715" cy="11633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571500" y="1571625"/>
            <a:ext cx="48958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A50021"/>
              </a:buClr>
            </a:pPr>
            <a:endParaRPr lang="nb-NO" sz="160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600"/>
              <a:t>Attraktive gjennom erfaring og kompetanse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60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600"/>
              <a:t>Høy utdannelse og lang erfaring (+ 10 år)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60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600"/>
              <a:t>Selektive ansettelser</a:t>
            </a:r>
            <a:endParaRPr lang="sv-SE" sz="160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sz="160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sz="160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28596" y="642918"/>
            <a:ext cx="341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 dirty="0"/>
              <a:t>VIRKSOMHETSOMRÅDER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00034" y="1000108"/>
            <a:ext cx="23590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600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600" dirty="0"/>
              <a:t>Fagapplikasjoner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600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600" dirty="0"/>
              <a:t>Systemutvikling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600" dirty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600" dirty="0"/>
              <a:t>Systemintegrasjon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600" dirty="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sv-SE" sz="1600" dirty="0">
                <a:latin typeface="Arial" charset="0"/>
                <a:cs typeface="Arial" charset="0"/>
              </a:rPr>
              <a:t>Forvaltning</a:t>
            </a:r>
            <a:endParaRPr lang="sv-SE" dirty="0">
              <a:latin typeface="Arial" charset="0"/>
              <a:cs typeface="Arial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857625" y="3500438"/>
            <a:ext cx="27162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A50021"/>
              </a:buClr>
            </a:pPr>
            <a:r>
              <a:rPr lang="nb-NO" sz="1200" u="sng"/>
              <a:t>VI FYLLER ALLE ROLLER</a:t>
            </a:r>
          </a:p>
          <a:p>
            <a:pPr marL="342900" indent="-342900">
              <a:buClr>
                <a:srgbClr val="A50021"/>
              </a:buClr>
            </a:pPr>
            <a:endParaRPr lang="nb-NO" sz="120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200"/>
              <a:t>Prosjektleder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20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200"/>
              <a:t>Rådgivning, systemarkitektur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20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sz="1200"/>
              <a:t>Utvikling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sz="120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sv-SE" sz="1200">
                <a:latin typeface="Arial" charset="0"/>
                <a:cs typeface="Arial" charset="0"/>
              </a:rPr>
              <a:t>Test og kvalitet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sz="120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sv-SE" sz="1200">
                <a:latin typeface="Arial" charset="0"/>
                <a:cs typeface="Arial" charset="0"/>
              </a:rPr>
              <a:t>Brukeropplevelse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sz="120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sz="1200">
              <a:latin typeface="Arial" charset="0"/>
              <a:cs typeface="Arial" charset="0"/>
            </a:endParaRP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sv-SE" sz="1200">
              <a:latin typeface="Arial" charset="0"/>
              <a:cs typeface="Arial" charset="0"/>
            </a:endParaRPr>
          </a:p>
        </p:txBody>
      </p:sp>
      <p:pic>
        <p:nvPicPr>
          <p:cNvPr id="13322" name="Picture 10" descr="http://springboardmedia.eposim.com/store/pc/catalog/software/java-logo.jpg"/>
          <p:cNvPicPr>
            <a:picLocks noChangeAspect="1" noChangeArrowheads="1"/>
          </p:cNvPicPr>
          <p:nvPr/>
        </p:nvPicPr>
        <p:blipFill>
          <a:blip r:embed="rId3" cstate="print"/>
          <a:srcRect l="18512" r="23896"/>
          <a:stretch>
            <a:fillRect/>
          </a:stretch>
        </p:blipFill>
        <p:spPr bwMode="auto">
          <a:xfrm>
            <a:off x="6929454" y="571480"/>
            <a:ext cx="1643042" cy="2523224"/>
          </a:xfrm>
          <a:prstGeom prst="rect">
            <a:avLst/>
          </a:prstGeom>
          <a:noFill/>
        </p:spPr>
      </p:pic>
      <p:pic>
        <p:nvPicPr>
          <p:cNvPr id="13320" name="Picture 8" descr="http://www.bestventureinc.com/best2/images/stories/tools/opensource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2646965" cy="2286016"/>
          </a:xfrm>
          <a:prstGeom prst="rect">
            <a:avLst/>
          </a:prstGeom>
          <a:noFill/>
        </p:spPr>
      </p:pic>
      <p:grpSp>
        <p:nvGrpSpPr>
          <p:cNvPr id="21" name="Gruppe 20"/>
          <p:cNvGrpSpPr/>
          <p:nvPr/>
        </p:nvGrpSpPr>
        <p:grpSpPr>
          <a:xfrm>
            <a:off x="928662" y="3714752"/>
            <a:ext cx="2428860" cy="1928826"/>
            <a:chOff x="0" y="3357562"/>
            <a:chExt cx="3428992" cy="3112540"/>
          </a:xfrm>
        </p:grpSpPr>
        <p:pic>
          <p:nvPicPr>
            <p:cNvPr id="13324" name="Picture 12" descr="http://www.ximep2008.org/newpage/microsoft-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643578"/>
              <a:ext cx="3428992" cy="826524"/>
            </a:xfrm>
            <a:prstGeom prst="rect">
              <a:avLst/>
            </a:prstGeom>
            <a:noFill/>
          </p:spPr>
        </p:pic>
        <p:pic>
          <p:nvPicPr>
            <p:cNvPr id="13326" name="Picture 14" descr="http://ceoworld.biz/ceo/wp-content/uploads/2009/09/microsoft_vista-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3357562"/>
              <a:ext cx="2286016" cy="22809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809750"/>
            <a:ext cx="5000625" cy="3619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Agilt og formelt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Evolusjonær prosessfokus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Iterativ, inkrementell 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Fokus på samspillmodeller mellom kunde og leverandør med hyppige leveranser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Testdrevet systemutvikling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Kvalitetssikring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SzPct val="70000"/>
              <a:buNone/>
              <a:defRPr/>
            </a:pPr>
            <a:endParaRPr lang="nb-NO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inv-klatr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284412" cy="4867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28625" y="1214438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 dirty="0"/>
              <a:t>PROSESS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4694238"/>
            <a:ext cx="23717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 txBox="1">
            <a:spLocks noChangeArrowheads="1"/>
          </p:cNvSpPr>
          <p:nvPr/>
        </p:nvSpPr>
        <p:spPr bwMode="auto">
          <a:xfrm>
            <a:off x="357188" y="142875"/>
            <a:ext cx="74898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nb-NO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0" name="Rectangle 7"/>
          <p:cNvSpPr>
            <a:spLocks noGrp="1" noChangeArrowheads="1"/>
          </p:cNvSpPr>
          <p:nvPr>
            <p:ph idx="1"/>
          </p:nvPr>
        </p:nvSpPr>
        <p:spPr>
          <a:xfrm>
            <a:off x="2979738" y="1408113"/>
            <a:ext cx="5503862" cy="3313112"/>
          </a:xfrm>
        </p:spPr>
        <p:txBody>
          <a:bodyPr/>
          <a:lstStyle/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Justis dept. og politidirektoratet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Statens landbruksforvaltning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Toll- og avgiftsdirektoratet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Norges forskningsråd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Oslo Kommune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Norsk Tipping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err="1" smtClean="0">
                <a:cs typeface="Arial" charset="0"/>
              </a:rPr>
              <a:t>Statnett</a:t>
            </a:r>
            <a:endParaRPr lang="nb-NO" sz="1400" dirty="0" smtClean="0">
              <a:cs typeface="Arial" charset="0"/>
            </a:endParaRP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Telenor 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NSB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NAV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NRK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err="1" smtClean="0">
                <a:cs typeface="Arial" charset="0"/>
              </a:rPr>
              <a:t>Otrum</a:t>
            </a:r>
            <a:endParaRPr lang="nb-NO" sz="1400" dirty="0" smtClean="0">
              <a:cs typeface="Arial" charset="0"/>
            </a:endParaRP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Statsbygg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Statens vegvesen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Post &amp; Teletilsynet</a:t>
            </a: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Kommunenes sentralforbund  </a:t>
            </a:r>
            <a:endParaRPr lang="sv-SE" sz="1400" dirty="0" smtClean="0">
              <a:cs typeface="Arial" charset="0"/>
            </a:endParaRPr>
          </a:p>
          <a:p>
            <a:pPr marL="685800" lvl="1" indent="-228600">
              <a:buClr>
                <a:srgbClr val="A50021"/>
              </a:buClr>
              <a:buSzPct val="70000"/>
              <a:buFontTx/>
              <a:buChar char="•"/>
            </a:pPr>
            <a:r>
              <a:rPr lang="nb-NO" sz="1400" dirty="0" smtClean="0">
                <a:cs typeface="Arial" charset="0"/>
              </a:rPr>
              <a:t>Direktoratet for samfunnssikkerhet og beredskap</a:t>
            </a:r>
          </a:p>
        </p:txBody>
      </p:sp>
      <p:sp>
        <p:nvSpPr>
          <p:cNvPr id="121" name="Rectangle 7"/>
          <p:cNvSpPr txBox="1">
            <a:spLocks noChangeArrowheads="1"/>
          </p:cNvSpPr>
          <p:nvPr/>
        </p:nvSpPr>
        <p:spPr>
          <a:xfrm>
            <a:off x="5583238" y="1357313"/>
            <a:ext cx="2397125" cy="4968875"/>
          </a:xfrm>
          <a:prstGeom prst="rect">
            <a:avLst/>
          </a:prstGeom>
        </p:spPr>
        <p:txBody>
          <a:bodyPr/>
          <a:lstStyle/>
          <a:p>
            <a:pPr marL="1143000" lvl="2" indent="-228600" algn="r">
              <a:buClr>
                <a:srgbClr val="A50021"/>
              </a:buClr>
              <a:buSzPct val="70000"/>
              <a:buFontTx/>
              <a:buChar char="•"/>
              <a:defRPr/>
            </a:pPr>
            <a:endParaRPr lang="sv-SE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9925"/>
            <a:ext cx="26892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rapezoid 12"/>
          <p:cNvSpPr/>
          <p:nvPr/>
        </p:nvSpPr>
        <p:spPr>
          <a:xfrm>
            <a:off x="-146050" y="3122613"/>
            <a:ext cx="788988" cy="174625"/>
          </a:xfrm>
          <a:prstGeom prst="trapezoid">
            <a:avLst>
              <a:gd name="adj" fmla="val 74787"/>
            </a:avLst>
          </a:prstGeom>
          <a:solidFill>
            <a:srgbClr val="8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24" name="Content Placeholder 6"/>
          <p:cNvGraphicFramePr>
            <a:graphicFrameLocks/>
          </p:cNvGraphicFramePr>
          <p:nvPr/>
        </p:nvGraphicFramePr>
        <p:xfrm>
          <a:off x="5110769" y="1944546"/>
          <a:ext cx="3535520" cy="328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6" name="TextBox 9"/>
          <p:cNvSpPr txBox="1">
            <a:spLocks noChangeArrowheads="1"/>
          </p:cNvSpPr>
          <p:nvPr/>
        </p:nvSpPr>
        <p:spPr bwMode="auto">
          <a:xfrm>
            <a:off x="428625" y="1214438"/>
            <a:ext cx="128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 dirty="0"/>
              <a:t>KUNDER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43221" y="1142978"/>
            <a:ext cx="5357813" cy="4214813"/>
          </a:xfrm>
        </p:spPr>
        <p:txBody>
          <a:bodyPr/>
          <a:lstStyle/>
          <a:p>
            <a:pPr>
              <a:defRPr/>
            </a:pPr>
            <a:endParaRPr lang="nb-NO" sz="1800" dirty="0" smtClean="0"/>
          </a:p>
          <a:p>
            <a:pPr>
              <a:defRPr/>
            </a:pPr>
            <a:r>
              <a:rPr lang="nb-NO" sz="1800" dirty="0" smtClean="0"/>
              <a:t>Eksempel:     </a:t>
            </a:r>
            <a:r>
              <a:rPr lang="nb-NO" sz="1800" dirty="0" err="1" smtClean="0"/>
              <a:t>VaDIS</a:t>
            </a:r>
            <a:r>
              <a:rPr lang="nb-NO" sz="1800" dirty="0" smtClean="0"/>
              <a:t> </a:t>
            </a:r>
            <a:endParaRPr lang="nb-NO" dirty="0" smtClean="0"/>
          </a:p>
          <a:p>
            <a:pPr marL="444500" lvl="1" indent="12700">
              <a:buFont typeface="Wingdings" pitchFamily="2" charset="2"/>
              <a:buNone/>
              <a:defRPr/>
            </a:pPr>
            <a:r>
              <a:rPr lang="nb-NO" sz="1400" dirty="0" smtClean="0"/>
              <a:t>Avansert bruk av mobile enheter mot sentrale databaser. </a:t>
            </a:r>
          </a:p>
          <a:p>
            <a:pPr marL="444500" lvl="1" indent="12700">
              <a:buFont typeface="Wingdings" pitchFamily="2" charset="2"/>
              <a:buNone/>
              <a:defRPr/>
            </a:pPr>
            <a:r>
              <a:rPr lang="nb-NO" sz="1400" dirty="0" smtClean="0"/>
              <a:t>Forretningskritisk applikasjon hvor brukeren forholder seg til 2600 mulige menyvalg som er løst med god </a:t>
            </a:r>
            <a:r>
              <a:rPr lang="nb-NO" sz="1400" dirty="0" err="1" smtClean="0"/>
              <a:t>usability</a:t>
            </a:r>
            <a:r>
              <a:rPr lang="nb-NO" sz="1400" dirty="0" smtClean="0"/>
              <a:t>.</a:t>
            </a:r>
          </a:p>
          <a:p>
            <a:pPr marL="444500" lvl="1" indent="12700">
              <a:buFont typeface="Wingdings" pitchFamily="2" charset="2"/>
              <a:buNone/>
              <a:defRPr/>
            </a:pPr>
            <a:endParaRPr lang="nb-NO" sz="1400" dirty="0" smtClean="0"/>
          </a:p>
          <a:p>
            <a:pPr marL="444500" lvl="1" indent="12700">
              <a:buFont typeface="Wingdings" pitchFamily="2" charset="2"/>
              <a:buNone/>
              <a:defRPr/>
            </a:pPr>
            <a:r>
              <a:rPr lang="nb-NO" sz="1400" dirty="0" smtClean="0"/>
              <a:t>Kunde Vegdirektoratet</a:t>
            </a:r>
          </a:p>
          <a:p>
            <a:pPr lvl="1">
              <a:buFont typeface="Wingdings" pitchFamily="2" charset="2"/>
              <a:buNone/>
              <a:defRPr/>
            </a:pPr>
            <a:endParaRPr lang="nb-NO" dirty="0" smtClean="0"/>
          </a:p>
          <a:p>
            <a:pPr>
              <a:defRPr/>
            </a:pPr>
            <a:r>
              <a:rPr lang="nb-NO" sz="1800" dirty="0" smtClean="0"/>
              <a:t>Eksempel:      MT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nb-NO" sz="1400" dirty="0" smtClean="0"/>
              <a:t>Salg av billetter i tog med håndholdte klienter.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nb-NO" sz="1400" dirty="0" smtClean="0"/>
              <a:t>Elektronisk billettering, smartkort og bruk av RFID.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nb-NO" sz="1400" dirty="0" smtClean="0"/>
              <a:t>Avansert printer kommunikasjon.</a:t>
            </a:r>
          </a:p>
          <a:p>
            <a:pPr lvl="1">
              <a:buFont typeface="Wingdings" pitchFamily="2" charset="2"/>
              <a:buNone/>
              <a:defRPr/>
            </a:pPr>
            <a:endParaRPr lang="nb-NO" sz="1400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nb-NO" sz="1400" dirty="0" smtClean="0"/>
              <a:t>Kunde NSB. 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7158" y="928670"/>
            <a:ext cx="336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 dirty="0"/>
              <a:t>MOBILE APPLIKASJONER</a:t>
            </a:r>
          </a:p>
        </p:txBody>
      </p:sp>
      <p:pic>
        <p:nvPicPr>
          <p:cNvPr id="16" name="Picture 7" descr="CIMG1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1571603"/>
            <a:ext cx="251777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357188" y="357188"/>
            <a:ext cx="74898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 sz="2400" b="1" dirty="0">
                <a:cs typeface="Arial" charset="0"/>
              </a:rPr>
              <a:t>Know </a:t>
            </a:r>
            <a:r>
              <a:rPr lang="nb-NO" sz="2400" b="1" dirty="0" smtClean="0">
                <a:cs typeface="Arial" charset="0"/>
              </a:rPr>
              <a:t>IT i sør siden 1999</a:t>
            </a:r>
            <a:endParaRPr lang="nb-NO" sz="2400" b="1" dirty="0">
              <a:cs typeface="Arial" charset="0"/>
            </a:endParaRPr>
          </a:p>
        </p:txBody>
      </p:sp>
      <p:sp>
        <p:nvSpPr>
          <p:cNvPr id="57347" name="TextBox 8"/>
          <p:cNvSpPr txBox="1">
            <a:spLocks noChangeArrowheads="1"/>
          </p:cNvSpPr>
          <p:nvPr/>
        </p:nvSpPr>
        <p:spPr bwMode="auto">
          <a:xfrm>
            <a:off x="152400" y="1600200"/>
            <a:ext cx="486543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 smtClean="0"/>
              <a:t>Kontor i Arendal og </a:t>
            </a:r>
            <a:r>
              <a:rPr lang="nb-NO" dirty="0" smtClean="0"/>
              <a:t>Kristiansand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dirty="0" smtClean="0"/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 smtClean="0"/>
              <a:t>Vil være din </a:t>
            </a:r>
            <a:r>
              <a:rPr lang="nb-NO" dirty="0" smtClean="0"/>
              <a:t>teknologipartner</a:t>
            </a:r>
          </a:p>
          <a:p>
            <a:pPr marL="342900" indent="-342900">
              <a:buClr>
                <a:srgbClr val="A50021"/>
              </a:buClr>
              <a:buFont typeface="Arial" charset="0"/>
              <a:buChar char="•"/>
            </a:pPr>
            <a:endParaRPr lang="nb-NO" dirty="0" smtClean="0"/>
          </a:p>
          <a:p>
            <a:pPr marL="800100" lvl="1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 smtClean="0"/>
              <a:t>Strategisk </a:t>
            </a:r>
            <a:r>
              <a:rPr lang="nb-NO" dirty="0" smtClean="0"/>
              <a:t>rådgivning</a:t>
            </a:r>
          </a:p>
          <a:p>
            <a:pPr marL="800100" lvl="1" indent="-342900">
              <a:buClr>
                <a:srgbClr val="A50021"/>
              </a:buClr>
              <a:buFont typeface="Arial" charset="0"/>
              <a:buChar char="•"/>
            </a:pPr>
            <a:endParaRPr lang="nb-NO" dirty="0" smtClean="0"/>
          </a:p>
          <a:p>
            <a:pPr marL="800100" lvl="1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 smtClean="0"/>
              <a:t>Du kan fokuser </a:t>
            </a:r>
            <a:r>
              <a:rPr lang="nb-NO" dirty="0" smtClean="0"/>
              <a:t>mer </a:t>
            </a:r>
            <a:r>
              <a:rPr lang="nb-NO" dirty="0" smtClean="0"/>
              <a:t>produkt/tjeneste</a:t>
            </a:r>
          </a:p>
          <a:p>
            <a:pPr marL="800100" lvl="1" indent="-342900">
              <a:buClr>
                <a:srgbClr val="A50021"/>
              </a:buClr>
              <a:buFont typeface="Arial" charset="0"/>
              <a:buChar char="•"/>
            </a:pPr>
            <a:endParaRPr lang="nb-NO" dirty="0" smtClean="0"/>
          </a:p>
          <a:p>
            <a:pPr marL="800100" lvl="1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 smtClean="0"/>
              <a:t>Elastisk </a:t>
            </a:r>
            <a:r>
              <a:rPr lang="nb-NO" dirty="0" smtClean="0"/>
              <a:t>utviklingsorganisasjon</a:t>
            </a:r>
          </a:p>
          <a:p>
            <a:pPr marL="800100" lvl="1" indent="-342900">
              <a:buClr>
                <a:srgbClr val="A50021"/>
              </a:buClr>
              <a:buFont typeface="Arial" charset="0"/>
              <a:buChar char="•"/>
            </a:pPr>
            <a:endParaRPr lang="nb-NO" dirty="0" smtClean="0"/>
          </a:p>
          <a:p>
            <a:pPr marL="800100" lvl="1" indent="-342900">
              <a:buClr>
                <a:srgbClr val="A50021"/>
              </a:buClr>
              <a:buFont typeface="Arial" charset="0"/>
              <a:buChar char="•"/>
            </a:pPr>
            <a:r>
              <a:rPr lang="nb-NO" dirty="0" smtClean="0"/>
              <a:t>Sikret oppdatert teknologikompetanse</a:t>
            </a:r>
            <a:endParaRPr lang="nb-NO" dirty="0"/>
          </a:p>
        </p:txBody>
      </p:sp>
      <p:pic>
        <p:nvPicPr>
          <p:cNvPr id="1027" name="Picture 3" descr="C:\Users\beate\AppData\Local\Microsoft\Windows\Temporary Internet Files\Content.IE5\5411705H\MPj03992610000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5988" y="7266"/>
            <a:ext cx="3958012" cy="59370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Hydro.gif"/>
          <p:cNvPicPr>
            <a:picLocks noChangeAspect="1"/>
          </p:cNvPicPr>
          <p:nvPr/>
        </p:nvPicPr>
        <p:blipFill>
          <a:blip r:embed="rId3" cstate="print"/>
          <a:srcRect l="25000" r="9375" b="74057"/>
          <a:stretch>
            <a:fillRect/>
          </a:stretch>
        </p:blipFill>
        <p:spPr>
          <a:xfrm>
            <a:off x="3286116" y="4572008"/>
            <a:ext cx="1500198" cy="1309679"/>
          </a:xfrm>
          <a:prstGeom prst="rect">
            <a:avLst/>
          </a:prstGeom>
        </p:spPr>
      </p:pic>
      <p:pic>
        <p:nvPicPr>
          <p:cNvPr id="8" name="Plassholder for innhold 7" descr="skatt.gif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28596" y="3000372"/>
            <a:ext cx="2214578" cy="1071570"/>
          </a:xfrm>
        </p:spPr>
      </p:pic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/>
          </a:p>
        </p:txBody>
      </p:sp>
      <p:pic>
        <p:nvPicPr>
          <p:cNvPr id="7" name="Plassholder for innhold 6" descr="nsa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707204" y="1714488"/>
            <a:ext cx="1596650" cy="626137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57188" y="357188"/>
            <a:ext cx="74898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 sz="2400" b="1" dirty="0" smtClean="0">
                <a:cs typeface="Arial" charset="0"/>
              </a:rPr>
              <a:t>KUNDER PÅ SØRLANDET</a:t>
            </a:r>
            <a:endParaRPr lang="nb-NO" sz="2400" b="1" dirty="0">
              <a:cs typeface="Arial" charset="0"/>
            </a:endParaRPr>
          </a:p>
        </p:txBody>
      </p:sp>
      <p:pic>
        <p:nvPicPr>
          <p:cNvPr id="9" name="Bilde 8" descr="Kitron.png"/>
          <p:cNvPicPr>
            <a:picLocks noChangeAspect="1"/>
          </p:cNvPicPr>
          <p:nvPr/>
        </p:nvPicPr>
        <p:blipFill>
          <a:blip r:embed="rId6" cstate="print"/>
          <a:srcRect l="1562" t="9857" r="82813" b="17886"/>
          <a:stretch>
            <a:fillRect/>
          </a:stretch>
        </p:blipFill>
        <p:spPr>
          <a:xfrm>
            <a:off x="7215206" y="285728"/>
            <a:ext cx="1428760" cy="642942"/>
          </a:xfrm>
          <a:prstGeom prst="rect">
            <a:avLst/>
          </a:prstGeom>
        </p:spPr>
      </p:pic>
      <p:pic>
        <p:nvPicPr>
          <p:cNvPr id="12" name="Bilde 11" descr="g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429132"/>
            <a:ext cx="2747076" cy="1321901"/>
          </a:xfrm>
          <a:prstGeom prst="rect">
            <a:avLst/>
          </a:prstGeom>
        </p:spPr>
      </p:pic>
      <p:pic>
        <p:nvPicPr>
          <p:cNvPr id="14" name="Bilde 13" descr="logi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2714620"/>
            <a:ext cx="2241036" cy="1569758"/>
          </a:xfrm>
          <a:prstGeom prst="rect">
            <a:avLst/>
          </a:prstGeom>
        </p:spPr>
      </p:pic>
      <p:pic>
        <p:nvPicPr>
          <p:cNvPr id="15" name="Bilde 14" descr="otrum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1214422"/>
            <a:ext cx="2800370" cy="1285884"/>
          </a:xfrm>
          <a:prstGeom prst="rect">
            <a:avLst/>
          </a:prstGeom>
        </p:spPr>
      </p:pic>
      <p:pic>
        <p:nvPicPr>
          <p:cNvPr id="18" name="Bilde 17" descr="Infocare.jpg"/>
          <p:cNvPicPr>
            <a:picLocks noChangeAspect="1"/>
          </p:cNvPicPr>
          <p:nvPr/>
        </p:nvPicPr>
        <p:blipFill>
          <a:blip r:embed="rId10" cstate="print"/>
          <a:srcRect t="5102" r="29225"/>
          <a:stretch>
            <a:fillRect/>
          </a:stretch>
        </p:blipFill>
        <p:spPr>
          <a:xfrm>
            <a:off x="6000727" y="4429132"/>
            <a:ext cx="3143273" cy="1514638"/>
          </a:xfrm>
          <a:prstGeom prst="rect">
            <a:avLst/>
          </a:prstGeom>
        </p:spPr>
      </p:pic>
      <p:pic>
        <p:nvPicPr>
          <p:cNvPr id="10" name="Bilde 9" descr="p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1142984"/>
            <a:ext cx="2000264" cy="1390428"/>
          </a:xfrm>
          <a:prstGeom prst="rect">
            <a:avLst/>
          </a:prstGeom>
        </p:spPr>
      </p:pic>
      <p:pic>
        <p:nvPicPr>
          <p:cNvPr id="20" name="Bilde 19" descr="apl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43570" y="3143248"/>
            <a:ext cx="3238517" cy="95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 Bk B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9165</TotalTime>
  <Words>249</Words>
  <Application>Microsoft Office PowerPoint</Application>
  <PresentationFormat>Skjermfremvisning (4:3)</PresentationFormat>
  <Paragraphs>118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Default Design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</vt:vector>
  </TitlesOfParts>
  <Company>OBJECTNET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Håvard Tørå Olsen</dc:creator>
  <cp:lastModifiedBy>beate</cp:lastModifiedBy>
  <cp:revision>429</cp:revision>
  <dcterms:created xsi:type="dcterms:W3CDTF">2004-11-05T12:28:00Z</dcterms:created>
  <dcterms:modified xsi:type="dcterms:W3CDTF">2009-10-21T11:08:18Z</dcterms:modified>
</cp:coreProperties>
</file>